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9" r:id="rId5"/>
    <p:sldId id="270" r:id="rId6"/>
    <p:sldId id="273" r:id="rId7"/>
    <p:sldId id="313" r:id="rId8"/>
    <p:sldId id="312" r:id="rId9"/>
    <p:sldId id="315" r:id="rId10"/>
    <p:sldId id="316" r:id="rId11"/>
    <p:sldId id="317" r:id="rId12"/>
    <p:sldId id="258" r:id="rId13"/>
    <p:sldId id="259" r:id="rId14"/>
    <p:sldId id="264" r:id="rId15"/>
    <p:sldId id="263" r:id="rId16"/>
    <p:sldId id="266" r:id="rId17"/>
    <p:sldId id="267" r:id="rId18"/>
    <p:sldId id="272" r:id="rId19"/>
    <p:sldId id="260" r:id="rId20"/>
    <p:sldId id="261" r:id="rId21"/>
    <p:sldId id="262" r:id="rId22"/>
    <p:sldId id="275" r:id="rId23"/>
    <p:sldId id="276" r:id="rId24"/>
    <p:sldId id="277" r:id="rId25"/>
    <p:sldId id="278" r:id="rId26"/>
    <p:sldId id="279" r:id="rId27"/>
    <p:sldId id="280" r:id="rId28"/>
    <p:sldId id="281" r:id="rId29"/>
    <p:sldId id="282" r:id="rId30"/>
    <p:sldId id="318" r:id="rId31"/>
    <p:sldId id="284" r:id="rId32"/>
    <p:sldId id="291" r:id="rId33"/>
    <p:sldId id="285" r:id="rId34"/>
    <p:sldId id="294" r:id="rId35"/>
    <p:sldId id="295" r:id="rId36"/>
    <p:sldId id="286" r:id="rId37"/>
    <p:sldId id="292" r:id="rId38"/>
    <p:sldId id="288" r:id="rId39"/>
    <p:sldId id="293" r:id="rId40"/>
    <p:sldId id="287" r:id="rId41"/>
    <p:sldId id="289" r:id="rId42"/>
    <p:sldId id="290" r:id="rId43"/>
    <p:sldId id="274" r:id="rId44"/>
    <p:sldId id="283" r:id="rId45"/>
    <p:sldId id="300" r:id="rId46"/>
    <p:sldId id="301" r:id="rId47"/>
    <p:sldId id="302" r:id="rId48"/>
    <p:sldId id="303" r:id="rId49"/>
    <p:sldId id="304" r:id="rId50"/>
    <p:sldId id="297" r:id="rId51"/>
    <p:sldId id="298" r:id="rId52"/>
    <p:sldId id="299" r:id="rId53"/>
    <p:sldId id="309" r:id="rId54"/>
    <p:sldId id="310" r:id="rId55"/>
    <p:sldId id="311" r:id="rId5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83" d="100"/>
          <a:sy n="83" d="100"/>
        </p:scale>
        <p:origin x="120"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A1617F-1210-4C09-A726-8E1EB4F1CEE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91269D5-88CE-4492-B3C8-00F0A03D52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4C8144C-0E0D-4BF4-872A-8B2C65D52668}"/>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047793F7-429D-4332-8A0D-70A0BCBDD6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74B40A7-7D19-4E60-B58E-D8E25DC3D3CF}"/>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98654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8140CE-75AA-4523-8642-1E7B58C616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C131FFC-8B56-4044-A141-789F3A39190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44705FF-85E5-4AF2-8480-90B35E6A40AF}"/>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67E86BC4-2913-49B7-827D-8932F7610DF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958C783-4938-4297-A15B-7968AF36AF65}"/>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51204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9C9D0F8-A2D7-4A88-983D-BB0F0CD1BFF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4F0F659-B15E-4E3C-A767-5615F8C16DF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A389634-20DB-4C83-95BE-067F056AFD09}"/>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038A2004-34FA-4B65-BEBA-1FECA96CF0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5119ADF-70F5-4CBD-9B6C-C00DCE9A5212}"/>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598170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38644D-85C6-412D-B61C-FFC2FA10447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2CD55D4-DEE7-43A1-A072-37753125937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FC0467-38A4-49F2-A332-B54AAF9817B4}"/>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4F4A1896-3BED-4309-B952-757F5334351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2EC02E6-8B57-4A1E-9402-58DFF0B98EE7}"/>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43660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B32D9B-8E8F-4F0D-A4A9-40AC2E2826B1}"/>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7105012-512B-40A2-B5A4-D31E26FEB2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BF44A01-2326-4487-BDAC-C254CF7D685B}"/>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74B5C1A3-0561-40C7-A947-D5D012E7D6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CE6E311-72CD-49CC-9CC0-286054A7BB3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752568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6A512A-B0DB-4944-883C-A8B780FAE5B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16DCF0-4E2D-4236-BAEF-B6F1D71A5C0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82B85AD-DB16-461C-ABFD-54066F0D514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E965C77-B909-4B41-81AC-98AE4C8F2E61}"/>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6" name="Segnaposto piè di pagina 5">
            <a:extLst>
              <a:ext uri="{FF2B5EF4-FFF2-40B4-BE49-F238E27FC236}">
                <a16:creationId xmlns:a16="http://schemas.microsoft.com/office/drawing/2014/main" id="{17353FD0-D1C3-41EE-B478-5F85BC9E726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A3202CF-AD70-4935-8DD3-8B5197D46E3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91206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CF6FEA-44C8-4565-8E3B-B2EB9FBDB3A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6782488-F0E6-4C02-9C9B-0640222D0F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5E74E32-2D44-45D2-A972-3DD2364CD95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CD30103-199F-49AA-B4D1-55B541E286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F01FCD4-E831-4E77-B003-CE66176B3B0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D4C8EE8-E787-40CE-A89A-99BF63C7A686}"/>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8" name="Segnaposto piè di pagina 7">
            <a:extLst>
              <a:ext uri="{FF2B5EF4-FFF2-40B4-BE49-F238E27FC236}">
                <a16:creationId xmlns:a16="http://schemas.microsoft.com/office/drawing/2014/main" id="{5C3E80A8-2F6C-4271-A546-EF855CB69DF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A57ACB-8B14-4E2C-91AC-82DC45F2636F}"/>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240277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E8D0B4-0379-4A0D-B136-9DF90348FE3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609046A-E71F-49B8-BB90-29925F3F43F2}"/>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4" name="Segnaposto piè di pagina 3">
            <a:extLst>
              <a:ext uri="{FF2B5EF4-FFF2-40B4-BE49-F238E27FC236}">
                <a16:creationId xmlns:a16="http://schemas.microsoft.com/office/drawing/2014/main" id="{57C01D3A-F706-4044-B672-0EF5939878E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07199DC-0847-4B12-9F0E-18D7C7A4FFE7}"/>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4179799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2680432-F061-44E1-9695-0DD20076E980}"/>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3" name="Segnaposto piè di pagina 2">
            <a:extLst>
              <a:ext uri="{FF2B5EF4-FFF2-40B4-BE49-F238E27FC236}">
                <a16:creationId xmlns:a16="http://schemas.microsoft.com/office/drawing/2014/main" id="{E2660132-9AF8-4602-9D25-3B123D294B2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8D498CE-9885-44B1-BC67-C0717697C32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352275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AF9915-14A8-458D-9ED6-D3D486E946B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1DA9AE9-B2F2-43CA-BAC7-E10772FEB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412EA2B-95AD-407E-8696-0182287FF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854E61F-0C1E-4305-81A5-E0D7B5439D1B}"/>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6" name="Segnaposto piè di pagina 5">
            <a:extLst>
              <a:ext uri="{FF2B5EF4-FFF2-40B4-BE49-F238E27FC236}">
                <a16:creationId xmlns:a16="http://schemas.microsoft.com/office/drawing/2014/main" id="{2BF31696-90A7-4FD5-B1A2-EE6FBF92CBD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FDD3EF3-E4A6-4D9B-9A3F-E9A9D0327AE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18345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B36DFB-4735-460F-B6D4-A5893DDBC15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F3D671A-DB3F-4719-97DA-F0800ADAA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29B4791-233B-4225-AB40-2C1044C57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F6AFDA3-1BF3-4AB0-9CEA-2F15B780C997}"/>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6" name="Segnaposto piè di pagina 5">
            <a:extLst>
              <a:ext uri="{FF2B5EF4-FFF2-40B4-BE49-F238E27FC236}">
                <a16:creationId xmlns:a16="http://schemas.microsoft.com/office/drawing/2014/main" id="{946762CE-5895-4AFB-A684-91BE737821E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A1F59DA-0CEE-497B-9535-23030B9AABDB}"/>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2535320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63686FD-B5BA-4F30-903F-7F19ECF03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A836094-A722-4568-8C9B-F63E58C934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F4108DD-BB6D-49B3-A663-179310BC34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DCE19084-563E-4029-9258-4E774A958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76E4D4B-8F0F-4297-9FA1-BE78E43AD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6E117-2816-458B-861B-BD913AC898D8}" type="slidenum">
              <a:rPr lang="it-IT" smtClean="0"/>
              <a:t>‹N›</a:t>
            </a:fld>
            <a:endParaRPr lang="it-IT"/>
          </a:p>
        </p:txBody>
      </p:sp>
    </p:spTree>
    <p:extLst>
      <p:ext uri="{BB962C8B-B14F-4D97-AF65-F5344CB8AC3E}">
        <p14:creationId xmlns:p14="http://schemas.microsoft.com/office/powerpoint/2010/main" val="82911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28B0E3-D799-466F-B350-48A49BB1B635}"/>
              </a:ext>
            </a:extLst>
          </p:cNvPr>
          <p:cNvSpPr>
            <a:spLocks noGrp="1"/>
          </p:cNvSpPr>
          <p:nvPr>
            <p:ph type="ctrTitle"/>
          </p:nvPr>
        </p:nvSpPr>
        <p:spPr>
          <a:xfrm>
            <a:off x="5485814" y="2167557"/>
            <a:ext cx="6706186" cy="1036216"/>
          </a:xfrm>
        </p:spPr>
        <p:txBody>
          <a:bodyPr>
            <a:normAutofit/>
          </a:bodyPr>
          <a:lstStyle/>
          <a:p>
            <a:r>
              <a:rPr lang="it-IT" sz="4400" b="1" dirty="0">
                <a:latin typeface="Arial" panose="020B0604020202020204" pitchFamily="34" charset="0"/>
                <a:cs typeface="Arial" panose="020B0604020202020204" pitchFamily="34" charset="0"/>
              </a:rPr>
              <a:t>Progetto di TIW </a:t>
            </a:r>
          </a:p>
        </p:txBody>
      </p:sp>
      <p:sp>
        <p:nvSpPr>
          <p:cNvPr id="3" name="Sottotitolo 2">
            <a:extLst>
              <a:ext uri="{FF2B5EF4-FFF2-40B4-BE49-F238E27FC236}">
                <a16:creationId xmlns:a16="http://schemas.microsoft.com/office/drawing/2014/main" id="{1BB98D94-1907-459D-85DF-D143CCF830D8}"/>
              </a:ext>
            </a:extLst>
          </p:cNvPr>
          <p:cNvSpPr>
            <a:spLocks noGrp="1"/>
          </p:cNvSpPr>
          <p:nvPr>
            <p:ph type="subTitle" idx="1"/>
          </p:nvPr>
        </p:nvSpPr>
        <p:spPr>
          <a:xfrm>
            <a:off x="5485814" y="3320731"/>
            <a:ext cx="6706186" cy="2484646"/>
          </a:xfrm>
        </p:spPr>
        <p:txBody>
          <a:bodyPr>
            <a:normAutofit fontScale="70000" lnSpcReduction="20000"/>
          </a:bodyPr>
          <a:lstStyle/>
          <a:p>
            <a:r>
              <a:rPr lang="it-IT" sz="2800" kern="1800" dirty="0">
                <a:effectLst/>
                <a:latin typeface="Arial" panose="020B0604020202020204" pitchFamily="34" charset="0"/>
                <a:ea typeface="Times New Roman" panose="02020603050405020304" pitchFamily="18" charset="0"/>
                <a:cs typeface="Arial" panose="020B0604020202020204" pitchFamily="34" charset="0"/>
              </a:rPr>
              <a:t>Carrello con più fornitori e ordine</a:t>
            </a:r>
          </a:p>
          <a:p>
            <a:endParaRPr lang="it-IT" sz="2800" kern="1800" dirty="0">
              <a:effectLst/>
              <a:latin typeface="Arial" panose="020B0604020202020204" pitchFamily="34" charset="0"/>
              <a:ea typeface="Times New Roman" panose="02020603050405020304" pitchFamily="18" charset="0"/>
              <a:cs typeface="Arial" panose="020B0604020202020204" pitchFamily="34" charset="0"/>
            </a:endParaRPr>
          </a:p>
          <a:p>
            <a:r>
              <a:rPr lang="it-IT" sz="2100" kern="1800" dirty="0">
                <a:latin typeface="Arial" panose="020B0604020202020204" pitchFamily="34" charset="0"/>
                <a:ea typeface="Times New Roman" panose="02020603050405020304" pitchFamily="18" charset="0"/>
                <a:cs typeface="Arial" panose="020B0604020202020204" pitchFamily="34" charset="0"/>
              </a:rPr>
              <a:t>PURE HTML &amp; JAVASCRIPT</a:t>
            </a:r>
            <a:endParaRPr lang="it-IT" sz="2100" kern="1800" dirty="0">
              <a:effectLst/>
              <a:latin typeface="Arial" panose="020B0604020202020204" pitchFamily="34" charset="0"/>
              <a:ea typeface="Times New Roman" panose="02020603050405020304" pitchFamily="18" charset="0"/>
              <a:cs typeface="Arial" panose="020B0604020202020204" pitchFamily="34" charset="0"/>
            </a:endParaRPr>
          </a:p>
          <a:p>
            <a:r>
              <a:rPr lang="it-IT" sz="2100" kern="1800" dirty="0">
                <a:effectLst/>
                <a:latin typeface="Arial" panose="020B0604020202020204" pitchFamily="34" charset="0"/>
                <a:ea typeface="Times New Roman" panose="02020603050405020304" pitchFamily="18" charset="0"/>
                <a:cs typeface="Arial" panose="020B0604020202020204" pitchFamily="34" charset="0"/>
              </a:rPr>
              <a:t>2021/2021</a:t>
            </a:r>
          </a:p>
          <a:p>
            <a:endParaRPr lang="it-IT" sz="1600" kern="1800" dirty="0">
              <a:latin typeface="Arial" panose="020B0604020202020204" pitchFamily="34" charset="0"/>
              <a:ea typeface="Times New Roman" panose="02020603050405020304" pitchFamily="18" charset="0"/>
              <a:cs typeface="Arial" panose="020B0604020202020204" pitchFamily="34" charset="0"/>
            </a:endParaRPr>
          </a:p>
          <a:p>
            <a:r>
              <a:rPr lang="it-IT" sz="1600" kern="1800" dirty="0">
                <a:latin typeface="Arial" panose="020B0604020202020204" pitchFamily="34" charset="0"/>
                <a:ea typeface="Times New Roman" panose="02020603050405020304" pitchFamily="18" charset="0"/>
                <a:cs typeface="Arial" panose="020B0604020202020204" pitchFamily="34" charset="0"/>
              </a:rPr>
              <a:t>Gruppo 43:</a:t>
            </a:r>
          </a:p>
          <a:p>
            <a:r>
              <a:rPr lang="it-IT" sz="1600" i="1" kern="1800" dirty="0">
                <a:latin typeface="Arial" panose="020B0604020202020204" pitchFamily="34" charset="0"/>
                <a:ea typeface="Times New Roman" panose="02020603050405020304" pitchFamily="18" charset="0"/>
                <a:cs typeface="Arial" panose="020B0604020202020204" pitchFamily="34" charset="0"/>
              </a:rPr>
              <a:t>Martellozzo Sofia - 10623060 - 914088</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Mosconi Alberto - 10653349 - 910001</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Musumeci Margherita - 10600060 - 907435</a:t>
            </a:r>
            <a:endParaRPr lang="it-IT" i="1" dirty="0">
              <a:latin typeface="Arial" panose="020B0604020202020204" pitchFamily="34" charset="0"/>
              <a:cs typeface="Arial" panose="020B0604020202020204" pitchFamily="34" charset="0"/>
            </a:endParaRPr>
          </a:p>
        </p:txBody>
      </p:sp>
      <p:pic>
        <p:nvPicPr>
          <p:cNvPr id="5" name="Immagine 4" descr="Immagine che contiene colorato, decorato, dipingendo&#10;&#10;Descrizione generata automaticamente">
            <a:extLst>
              <a:ext uri="{FF2B5EF4-FFF2-40B4-BE49-F238E27FC236}">
                <a16:creationId xmlns:a16="http://schemas.microsoft.com/office/drawing/2014/main" id="{714FD0EF-6750-46A3-9BFD-0B33827EA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485814" cy="6858000"/>
          </a:xfrm>
          <a:prstGeom prst="rect">
            <a:avLst/>
          </a:prstGeom>
        </p:spPr>
      </p:pic>
      <p:pic>
        <p:nvPicPr>
          <p:cNvPr id="7" name="Immagine 6">
            <a:extLst>
              <a:ext uri="{FF2B5EF4-FFF2-40B4-BE49-F238E27FC236}">
                <a16:creationId xmlns:a16="http://schemas.microsoft.com/office/drawing/2014/main" id="{7ED8A83E-A638-41E2-9108-4A19F7FDA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027" y="189715"/>
            <a:ext cx="4736601" cy="2240284"/>
          </a:xfrm>
          <a:prstGeom prst="rect">
            <a:avLst/>
          </a:prstGeom>
        </p:spPr>
      </p:pic>
    </p:spTree>
    <p:extLst>
      <p:ext uri="{BB962C8B-B14F-4D97-AF65-F5344CB8AC3E}">
        <p14:creationId xmlns:p14="http://schemas.microsoft.com/office/powerpoint/2010/main" val="1241888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session</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Nella session vengono salvate: </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Le informazioni dell’utente </a:t>
            </a:r>
          </a:p>
          <a:p>
            <a:r>
              <a:rPr lang="it-IT" dirty="0">
                <a:latin typeface="Arial" panose="020B0604020202020204" pitchFamily="34" charset="0"/>
                <a:cs typeface="Arial" panose="020B0604020202020204" pitchFamily="34" charset="0"/>
              </a:rPr>
              <a:t>La keyword cercata</a:t>
            </a:r>
          </a:p>
          <a:p>
            <a:r>
              <a:rPr lang="it-IT" dirty="0">
                <a:latin typeface="Arial" panose="020B0604020202020204" pitchFamily="34" charset="0"/>
                <a:cs typeface="Arial" panose="020B0604020202020204" pitchFamily="34" charset="0"/>
              </a:rPr>
              <a:t>La lista di id degli item visualizzati</a:t>
            </a:r>
          </a:p>
          <a:p>
            <a:r>
              <a:rPr lang="it-IT" dirty="0">
                <a:latin typeface="Arial" panose="020B0604020202020204" pitchFamily="34" charset="0"/>
                <a:cs typeface="Arial" panose="020B0604020202020204" pitchFamily="34" charset="0"/>
              </a:rPr>
              <a:t>Le informazioni del contenuto del carrello</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5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Ulteriori Aggiunte</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r>
              <a:rPr lang="it-IT" dirty="0">
                <a:latin typeface="Arial" panose="020B0604020202020204" pitchFamily="34" charset="0"/>
                <a:cs typeface="Arial" panose="020B0604020202020204" pitchFamily="34" charset="0"/>
              </a:rPr>
              <a:t>Possibilità di registrare nuovi utenti</a:t>
            </a:r>
          </a:p>
          <a:p>
            <a:r>
              <a:rPr lang="it-IT" dirty="0">
                <a:latin typeface="Arial" panose="020B0604020202020204" pitchFamily="34" charset="0"/>
                <a:cs typeface="Arial" panose="020B0604020202020204" pitchFamily="34" charset="0"/>
              </a:rPr>
              <a:t>Sicurezza nel salvataggio della password degli utenti con crittografia</a:t>
            </a:r>
          </a:p>
          <a:p>
            <a:r>
              <a:rPr lang="it-IT" dirty="0">
                <a:latin typeface="Arial" panose="020B0604020202020204" pitchFamily="34" charset="0"/>
                <a:cs typeface="Arial" panose="020B0604020202020204" pitchFamily="34" charset="0"/>
              </a:rPr>
              <a:t>Possibilità di </a:t>
            </a:r>
            <a:r>
              <a:rPr lang="it-IT" dirty="0" err="1">
                <a:latin typeface="Arial" panose="020B0604020202020204" pitchFamily="34" charset="0"/>
                <a:cs typeface="Arial" panose="020B0604020202020204" pitchFamily="34" charset="0"/>
              </a:rPr>
              <a:t>logut</a:t>
            </a: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Autogenerazione del codice univoco dell’ordine</a:t>
            </a:r>
          </a:p>
          <a:p>
            <a:pPr marL="0" indent="0">
              <a:buNone/>
            </a:pPr>
            <a:endParaRPr lang="it-IT" dirty="0">
              <a:latin typeface="Arial" panose="020B0604020202020204" pitchFamily="34" charset="0"/>
              <a:cs typeface="Arial" panose="020B0604020202020204" pitchFamily="34" charset="0"/>
            </a:endParaRPr>
          </a:p>
          <a:p>
            <a:pPr marL="0"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0581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693768-0A36-4D3E-9956-D29799316D24}"/>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Schema ER</a:t>
            </a:r>
          </a:p>
        </p:txBody>
      </p:sp>
      <p:pic>
        <p:nvPicPr>
          <p:cNvPr id="5" name="Segnaposto contenuto 4">
            <a:extLst>
              <a:ext uri="{FF2B5EF4-FFF2-40B4-BE49-F238E27FC236}">
                <a16:creationId xmlns:a16="http://schemas.microsoft.com/office/drawing/2014/main" id="{63D55CB6-732D-495D-86D0-512917EF2F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484" y="1405467"/>
            <a:ext cx="7619250" cy="5286162"/>
          </a:xfrm>
        </p:spPr>
      </p:pic>
    </p:spTree>
    <p:extLst>
      <p:ext uri="{BB962C8B-B14F-4D97-AF65-F5344CB8AC3E}">
        <p14:creationId xmlns:p14="http://schemas.microsoft.com/office/powerpoint/2010/main" val="2680103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«U</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articolo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(campo chiave),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descrizione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categoria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merceologica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foto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it-IT"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item</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`description` TEXT NOT NULL,  </a:t>
            </a:r>
          </a:p>
          <a:p>
            <a:pPr marL="0" indent="0">
              <a:buNone/>
            </a:pPr>
            <a:r>
              <a:rPr lang="en-US" sz="1800" dirty="0">
                <a:latin typeface="Arial" panose="020B0604020202020204" pitchFamily="34" charset="0"/>
                <a:ea typeface="+mj-ea"/>
                <a:cs typeface="Arial" panose="020B0604020202020204" pitchFamily="34" charset="0"/>
              </a:rPr>
              <a:t>`category` TEXT NOT NULL,  </a:t>
            </a:r>
          </a:p>
          <a:p>
            <a:pPr marL="0" indent="0">
              <a:buNone/>
            </a:pPr>
            <a:r>
              <a:rPr lang="en-US" sz="1800" dirty="0">
                <a:latin typeface="Arial" panose="020B0604020202020204" pitchFamily="34" charset="0"/>
                <a:ea typeface="+mj-ea"/>
                <a:cs typeface="Arial" panose="020B0604020202020204" pitchFamily="34" charset="0"/>
              </a:rPr>
              <a:t>`picture` VARCHAR(45)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1886747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valutazione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da 1 a 5 stelle e 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politica di spedizione</a:t>
            </a: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it-IT"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p>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Oltre alla fascia di spesa, il fornitore può anche indicare un importo in euro oltre al quale la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spedizione è gratuita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vendor</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`score`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free_limit</a:t>
            </a:r>
            <a:r>
              <a:rPr lang="en-US" sz="1800" dirty="0">
                <a:latin typeface="Arial" panose="020B0604020202020204" pitchFamily="34" charset="0"/>
                <a:ea typeface="+mj-ea"/>
                <a:cs typeface="Arial" panose="020B0604020202020204" pitchFamily="34" charset="0"/>
              </a:rPr>
              <a:t>` FLOAT NULL DEFAULT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150839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fascia di spesa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numero minimo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numero massimo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Ad esempio: da 1 a 3 articoli 15€, da 4 a 10 articoli 20€, oltre a 10 articoli, ecc.»</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range</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`min` INT NOT NULL,  </a:t>
            </a:r>
          </a:p>
          <a:p>
            <a:pPr marL="0" indent="0">
              <a:buNone/>
            </a:pPr>
            <a:r>
              <a:rPr lang="en-US" sz="1800" dirty="0">
                <a:latin typeface="Arial" panose="020B0604020202020204" pitchFamily="34" charset="0"/>
                <a:ea typeface="+mj-ea"/>
                <a:cs typeface="Arial" panose="020B0604020202020204" pitchFamily="34" charset="0"/>
              </a:rPr>
              <a:t>`max`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shipping_cost</a:t>
            </a:r>
            <a:r>
              <a:rPr lang="en-US" sz="1800" dirty="0">
                <a:latin typeface="Arial" panose="020B0604020202020204" pitchFamily="34" charset="0"/>
                <a:ea typeface="+mj-ea"/>
                <a:cs typeface="Arial" panose="020B0604020202020204" pitchFamily="34" charset="0"/>
              </a:rPr>
              <a:t>` FLOAT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7242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valutazione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da 1 a 5 stelle e 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politica di spedizione</a:t>
            </a: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US"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shipping_policy</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shipping_id_range</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REFERENCES `range`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shipping_id_vendor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DELETE CASCADE    ON UPDATE CASCADE)</a:t>
            </a:r>
          </a:p>
        </p:txBody>
      </p:sp>
    </p:spTree>
    <p:extLst>
      <p:ext uri="{BB962C8B-B14F-4D97-AF65-F5344CB8AC3E}">
        <p14:creationId xmlns:p14="http://schemas.microsoft.com/office/powerpoint/2010/main" val="104323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«Lo stesso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articolo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(cioè codice articolo) può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essere venduto</a:t>
            </a:r>
            <a:r>
              <a:rPr lang="it-IT" sz="1800"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 più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fornitori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 prezzi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differenti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price</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`price` FLOAT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price_id_vendor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DELETE CASCADE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price_id_item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DELETE CASCADE    ON UPDATE CASCADE)</a:t>
            </a:r>
          </a:p>
        </p:txBody>
      </p:sp>
    </p:spTree>
    <p:extLst>
      <p:ext uri="{BB962C8B-B14F-4D97-AF65-F5344CB8AC3E}">
        <p14:creationId xmlns:p14="http://schemas.microsoft.com/office/powerpoint/2010/main" val="3470089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utente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cognome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e-mail</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password</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indirizzo di spedizione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user</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`surname` VARCHAR(45) NOT NULL,  </a:t>
            </a:r>
          </a:p>
          <a:p>
            <a:pPr marL="0" indent="0">
              <a:buNone/>
            </a:pPr>
            <a:r>
              <a:rPr lang="en-US" sz="1800" dirty="0">
                <a:latin typeface="Arial" panose="020B0604020202020204" pitchFamily="34" charset="0"/>
                <a:ea typeface="+mj-ea"/>
                <a:cs typeface="Arial" panose="020B0604020202020204" pitchFamily="34" charset="0"/>
              </a:rPr>
              <a:t>`email` VARCHAR(60) NOT NULL,  </a:t>
            </a:r>
          </a:p>
          <a:p>
            <a:pPr marL="0" indent="0">
              <a:buNone/>
            </a:pPr>
            <a:r>
              <a:rPr lang="en-US" sz="1800" dirty="0">
                <a:latin typeface="Arial" panose="020B0604020202020204" pitchFamily="34" charset="0"/>
                <a:ea typeface="+mj-ea"/>
                <a:cs typeface="Arial" panose="020B0604020202020204" pitchFamily="34" charset="0"/>
              </a:rPr>
              <a:t>`password` VARCHAR(256) NOT NULL, </a:t>
            </a:r>
          </a:p>
          <a:p>
            <a:pPr marL="0" indent="0">
              <a:buNone/>
            </a:pPr>
            <a:r>
              <a:rPr lang="en-US" sz="1800" dirty="0">
                <a:latin typeface="Arial" panose="020B0604020202020204" pitchFamily="34" charset="0"/>
                <a:ea typeface="+mj-ea"/>
                <a:cs typeface="Arial" panose="020B0604020202020204" pitchFamily="34" charset="0"/>
              </a:rPr>
              <a:t>`address` VARCHAR(60)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3027705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a:xfrm>
            <a:off x="838200" y="1825625"/>
            <a:ext cx="10515600" cy="4851622"/>
          </a:xfrm>
        </p:spPr>
        <p:txBody>
          <a:bodyPr>
            <a:normAutofit fontScale="92500" lnSpcReduction="1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«Un’applicazione di commercio elettronico consente all’utente di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visualizzare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catalogo di prodotti venduti da diversi fornitori.</a:t>
            </a:r>
          </a:p>
          <a:p>
            <a:pPr marL="0" indent="0">
              <a:buNone/>
            </a:pPr>
            <a:r>
              <a:rPr lang="it-IT" sz="1800" dirty="0">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Dopo il login, l’utente accede a una pagina HOME che mostra (come tutte le altre pagine) un menù con i link HOME, CARRELLO, ORDINI, un campo di ricerca e una lista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degli ultimi </a:t>
            </a:r>
            <a:r>
              <a:rPr lang="it-IT" sz="1800" dirty="0">
                <a:effectLst/>
                <a:latin typeface="Arial" panose="020B0604020202020204" pitchFamily="34" charset="0"/>
                <a:ea typeface="Times New Roman" panose="02020603050405020304" pitchFamily="18" charset="0"/>
                <a:cs typeface="Arial" panose="020B0604020202020204" pitchFamily="34" charset="0"/>
              </a:rPr>
              <a:t>cinque</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prodotti</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effectLst/>
                <a:latin typeface="Arial" panose="020B0604020202020204" pitchFamily="34" charset="0"/>
                <a:ea typeface="Times New Roman" panose="02020603050405020304" pitchFamily="18" charset="0"/>
                <a:cs typeface="Arial" panose="020B0604020202020204" pitchFamily="34" charset="0"/>
              </a:rPr>
              <a:t>visualizzati</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dall’utente</a:t>
            </a:r>
            <a:r>
              <a:rPr lang="it-IT" sz="1800" dirty="0">
                <a:effectLst/>
                <a:latin typeface="Arial" panose="020B0604020202020204" pitchFamily="34" charset="0"/>
                <a:ea typeface="Times New Roman" panose="02020603050405020304" pitchFamily="18" charset="0"/>
                <a:cs typeface="Arial" panose="020B0604020202020204" pitchFamily="34" charset="0"/>
              </a:rPr>
              <a:t>»</a:t>
            </a:r>
            <a:endParaRPr lang="en-US"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view</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`date` TIMESTAMP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id_item`,`date</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view_id_item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DELETE CASCADE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view_id_user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REFERENCES `user` (`id`)    ON DELETE CASCADE    ON UPDATE CASCADE)</a:t>
            </a:r>
          </a:p>
        </p:txBody>
      </p:sp>
    </p:spTree>
    <p:extLst>
      <p:ext uri="{BB962C8B-B14F-4D97-AF65-F5344CB8AC3E}">
        <p14:creationId xmlns:p14="http://schemas.microsoft.com/office/powerpoint/2010/main" val="14571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70E4C8-7674-433A-ABC1-2331541D471D}"/>
              </a:ext>
            </a:extLst>
          </p:cNvPr>
          <p:cNvSpPr>
            <a:spLocks noGrp="1"/>
          </p:cNvSpPr>
          <p:nvPr>
            <p:ph type="title"/>
          </p:nvPr>
        </p:nvSpPr>
        <p:spPr/>
        <p:txBody>
          <a:bodyPr/>
          <a:lstStyle/>
          <a:p>
            <a:r>
              <a:rPr lang="it-IT" b="1" dirty="0">
                <a:latin typeface="Arial" panose="020B0604020202020204" pitchFamily="34" charset="0"/>
                <a:cs typeface="Arial" panose="020B0604020202020204" pitchFamily="34" charset="0"/>
              </a:rPr>
              <a:t>INDICE</a:t>
            </a:r>
          </a:p>
        </p:txBody>
      </p:sp>
      <p:graphicFrame>
        <p:nvGraphicFramePr>
          <p:cNvPr id="4" name="Tabella 4">
            <a:extLst>
              <a:ext uri="{FF2B5EF4-FFF2-40B4-BE49-F238E27FC236}">
                <a16:creationId xmlns:a16="http://schemas.microsoft.com/office/drawing/2014/main" id="{8D091475-17A5-461F-B1DF-A331F1A99940}"/>
              </a:ext>
            </a:extLst>
          </p:cNvPr>
          <p:cNvGraphicFramePr>
            <a:graphicFrameLocks noGrp="1"/>
          </p:cNvGraphicFramePr>
          <p:nvPr>
            <p:extLst>
              <p:ext uri="{D42A27DB-BD31-4B8C-83A1-F6EECF244321}">
                <p14:modId xmlns:p14="http://schemas.microsoft.com/office/powerpoint/2010/main" val="639425272"/>
              </p:ext>
            </p:extLst>
          </p:nvPr>
        </p:nvGraphicFramePr>
        <p:xfrm>
          <a:off x="838200" y="1562986"/>
          <a:ext cx="10515600" cy="4929890"/>
        </p:xfrm>
        <a:graphic>
          <a:graphicData uri="http://schemas.openxmlformats.org/drawingml/2006/table">
            <a:tbl>
              <a:tblPr firstRow="1" bandRow="1">
                <a:tableStyleId>{5940675A-B579-460E-94D1-54222C63F5DA}</a:tableStyleId>
              </a:tblPr>
              <a:tblGrid>
                <a:gridCol w="10217989">
                  <a:extLst>
                    <a:ext uri="{9D8B030D-6E8A-4147-A177-3AD203B41FA5}">
                      <a16:colId xmlns:a16="http://schemas.microsoft.com/office/drawing/2014/main" val="2219051843"/>
                    </a:ext>
                  </a:extLst>
                </a:gridCol>
                <a:gridCol w="297611">
                  <a:extLst>
                    <a:ext uri="{9D8B030D-6E8A-4147-A177-3AD203B41FA5}">
                      <a16:colId xmlns:a16="http://schemas.microsoft.com/office/drawing/2014/main" val="1611156759"/>
                    </a:ext>
                  </a:extLst>
                </a:gridCol>
              </a:tblGrid>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Specifiche del progetto – HTML PURA</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2816336"/>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Strumenti utilizzati per la risoluzione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5320977"/>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Scelte implementative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02061323"/>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Ulteriori aggiunte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882569"/>
                  </a:ext>
                </a:extLst>
              </a:tr>
              <a:tr h="492989">
                <a:tc>
                  <a:txBody>
                    <a:bodyPr/>
                    <a:lstStyle/>
                    <a:p>
                      <a:pPr algn="l"/>
                      <a:r>
                        <a:rPr lang="it-IT" sz="1200" b="0" dirty="0">
                          <a:latin typeface="Arial" panose="020B0604020202020204" pitchFamily="34" charset="0"/>
                          <a:cs typeface="Arial" panose="020B0604020202020204" pitchFamily="34" charset="0"/>
                        </a:rPr>
                        <a:t>Design del Database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3600418"/>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Componenti </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74631965"/>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Struttura dell’applicazione (IFML)</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4563933"/>
                  </a:ext>
                </a:extLst>
              </a:tr>
              <a:tr h="492989">
                <a:tc>
                  <a:txBody>
                    <a:bodyPr/>
                    <a:lstStyle/>
                    <a:p>
                      <a:pPr algn="l"/>
                      <a:r>
                        <a:rPr lang="it-IT" sz="1200" b="0" dirty="0">
                          <a:latin typeface="Arial" panose="020B0604020202020204" pitchFamily="34" charset="0"/>
                          <a:cs typeface="Arial" panose="020B0604020202020204" pitchFamily="34" charset="0"/>
                        </a:rPr>
                        <a:t>Sequence Diagram </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7064986"/>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Specifiche del progetto – JavaScript</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33689323"/>
                  </a:ext>
                </a:extLst>
              </a:tr>
              <a:tr h="492989">
                <a:tc>
                  <a:txBody>
                    <a:bodyPr/>
                    <a:lstStyle/>
                    <a:p>
                      <a:pPr algn="l">
                        <a:buFont typeface="Wingdings" panose="05000000000000000000" pitchFamily="2" charset="2"/>
                        <a:buNone/>
                      </a:pPr>
                      <a:r>
                        <a:rPr lang="it-IT" sz="1200" b="0" dirty="0">
                          <a:latin typeface="Arial" panose="020B0604020202020204" pitchFamily="34" charset="0"/>
                          <a:cs typeface="Arial" panose="020B0604020202020204" pitchFamily="34" charset="0"/>
                        </a:rPr>
                        <a:t>Sequence Diagram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2612769"/>
                  </a:ext>
                </a:extLst>
              </a:tr>
            </a:tbl>
          </a:graphicData>
        </a:graphic>
      </p:graphicFrame>
    </p:spTree>
    <p:extLst>
      <p:ext uri="{BB962C8B-B14F-4D97-AF65-F5344CB8AC3E}">
        <p14:creationId xmlns:p14="http://schemas.microsoft.com/office/powerpoint/2010/main" val="281242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a:xfrm>
            <a:off x="838200" y="1825624"/>
            <a:ext cx="10515600" cy="4840989"/>
          </a:xfrm>
        </p:spPr>
        <p:txBody>
          <a:bodyPr>
            <a:normAutofit fontScale="92500" lnSpcReduction="2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ordine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il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del 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l’elenco degli articoli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valore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totale composto dalla somma del valore degli articoli e delle spese di spedizione,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e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l’indirizzo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dell’utente.</a:t>
            </a: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Abbiamo deciso di salvare le informazioni necessarie in due tabelle, una contenente i dati dell’ordine e una contenete i dettagli riguardanti il contenuto dell’ordine.</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order_info</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CHAR(36)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`date` TIMESTAMP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shipping_cost</a:t>
            </a:r>
            <a:r>
              <a:rPr lang="en-US" sz="1800" dirty="0">
                <a:latin typeface="Arial" panose="020B0604020202020204" pitchFamily="34" charset="0"/>
                <a:ea typeface="+mj-ea"/>
                <a:cs typeface="Arial" panose="020B0604020202020204" pitchFamily="34" charset="0"/>
              </a:rPr>
              <a:t>` FLOAT NOT NULL,  </a:t>
            </a:r>
          </a:p>
          <a:p>
            <a:pPr marL="0" indent="0">
              <a:buNone/>
            </a:pPr>
            <a:r>
              <a:rPr lang="en-US" sz="1800" dirty="0">
                <a:latin typeface="Arial" panose="020B0604020202020204" pitchFamily="34" charset="0"/>
                <a:ea typeface="+mj-ea"/>
                <a:cs typeface="Arial" panose="020B0604020202020204" pitchFamily="34" charset="0"/>
              </a:rPr>
              <a:t>PRIMARY KEY (`id`),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order_info_id_user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REFERENCES `user`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order_info_id_vendor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UPDATE CASCADE)</a:t>
            </a:r>
          </a:p>
        </p:txBody>
      </p:sp>
    </p:spTree>
    <p:extLst>
      <p:ext uri="{BB962C8B-B14F-4D97-AF65-F5344CB8AC3E}">
        <p14:creationId xmlns:p14="http://schemas.microsoft.com/office/powerpoint/2010/main" val="274046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fontScale="92500" lnSpcReduction="2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ordine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il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del 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l’elenco degli articoli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valore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totale composto dalla somma del valore degli articoli e delle spese di spedizione,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e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l’indirizzo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dell’utente.</a:t>
            </a: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Si è deciso di salvare le informazioni necessarie in due tabelle, una contenente i dati dell’ordine e una contenete i dettagli riguardanti il contenuto dell’ordine.</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ordered_item</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id_order</a:t>
            </a:r>
            <a:r>
              <a:rPr lang="en-US" sz="1800" dirty="0">
                <a:latin typeface="Arial" panose="020B0604020202020204" pitchFamily="34" charset="0"/>
                <a:ea typeface="+mj-ea"/>
                <a:cs typeface="Arial" panose="020B0604020202020204" pitchFamily="34" charset="0"/>
              </a:rPr>
              <a:t>` CHAR(36)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`quantity` INT NOT NULL,  </a:t>
            </a:r>
          </a:p>
          <a:p>
            <a:pPr marL="0" indent="0">
              <a:buNone/>
            </a:pPr>
            <a:r>
              <a:rPr lang="en-US" sz="1800" dirty="0">
                <a:latin typeface="Arial" panose="020B0604020202020204" pitchFamily="34" charset="0"/>
                <a:ea typeface="+mj-ea"/>
                <a:cs typeface="Arial" panose="020B0604020202020204" pitchFamily="34" charset="0"/>
              </a:rPr>
              <a:t>`cost` FLOAT NOT NULL,  </a:t>
            </a:r>
          </a:p>
          <a:p>
            <a:pPr marL="0" indent="0">
              <a:buNone/>
            </a:pPr>
            <a:r>
              <a:rPr lang="en-US" sz="1800" dirty="0">
                <a:latin typeface="Arial" panose="020B0604020202020204" pitchFamily="34" charset="0"/>
                <a:ea typeface="+mj-ea"/>
                <a:cs typeface="Arial" panose="020B0604020202020204" pitchFamily="34" charset="0"/>
              </a:rPr>
              <a:t>PRIMARY KEY (`id_order`,`</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ordered_item_id_order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id_order</a:t>
            </a:r>
            <a:r>
              <a:rPr lang="en-US" sz="1800" dirty="0">
                <a:latin typeface="Arial" panose="020B0604020202020204" pitchFamily="34" charset="0"/>
                <a:ea typeface="+mj-ea"/>
                <a:cs typeface="Arial" panose="020B0604020202020204" pitchFamily="34" charset="0"/>
              </a:rPr>
              <a:t>`)    REFERENCES `</a:t>
            </a:r>
            <a:r>
              <a:rPr lang="en-US" sz="1800" dirty="0" err="1">
                <a:latin typeface="Arial" panose="020B0604020202020204" pitchFamily="34" charset="0"/>
                <a:ea typeface="+mj-ea"/>
                <a:cs typeface="Arial" panose="020B0604020202020204" pitchFamily="34" charset="0"/>
              </a:rPr>
              <a:t>order_info</a:t>
            </a:r>
            <a:r>
              <a:rPr lang="en-US" sz="1800" dirty="0">
                <a:latin typeface="Arial" panose="020B0604020202020204" pitchFamily="34" charset="0"/>
                <a:ea typeface="+mj-ea"/>
                <a:cs typeface="Arial" panose="020B0604020202020204" pitchFamily="34" charset="0"/>
              </a:rPr>
              <a:t>`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ordered_item_id_item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UPDATE CASCADE)</a:t>
            </a:r>
          </a:p>
        </p:txBody>
      </p:sp>
    </p:spTree>
    <p:extLst>
      <p:ext uri="{BB962C8B-B14F-4D97-AF65-F5344CB8AC3E}">
        <p14:creationId xmlns:p14="http://schemas.microsoft.com/office/powerpoint/2010/main" val="487181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Model Objects (</a:t>
            </a:r>
            <a:r>
              <a:rPr lang="it-IT" sz="3600" dirty="0" err="1">
                <a:latin typeface="Arial" panose="020B0604020202020204" pitchFamily="34" charset="0"/>
                <a:cs typeface="Arial" panose="020B0604020202020204" pitchFamily="34" charset="0"/>
              </a:rPr>
              <a:t>Beans</a:t>
            </a:r>
            <a:r>
              <a:rPr lang="it-IT" sz="3600" dirty="0">
                <a:latin typeface="Arial" panose="020B0604020202020204" pitchFamily="34" charset="0"/>
                <a:cs typeface="Arial" panose="020B0604020202020204" pitchFamily="34" charset="0"/>
              </a:rPr>
              <a:t>)</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85000" lnSpcReduction="20000"/>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User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Item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ExtendedItem</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SelectedItem</a:t>
            </a:r>
            <a:endParaRPr lang="en-US" dirty="0">
              <a:latin typeface="Arial" panose="020B0604020202020204" pitchFamily="34" charset="0"/>
              <a:cs typeface="Arial" panose="020B0604020202020204" pitchFamily="34" charset="0"/>
            </a:endParaRP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OrderedItem</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View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Vendor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ShippingRange</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Price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OrderInfo</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ErrorMessage</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857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Data Access Objects (Classes)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85000" lnSpcReduction="20000"/>
          </a:bodyPr>
          <a:lstStyle/>
          <a:p>
            <a:pPr marL="0" indent="0">
              <a:buNone/>
            </a:pPr>
            <a:r>
              <a:rPr lang="it-IT" dirty="0" err="1">
                <a:latin typeface="Arial" panose="020B0604020202020204" pitchFamily="34" charset="0"/>
                <a:cs typeface="Arial" panose="020B0604020202020204" pitchFamily="34" charset="0"/>
              </a:rPr>
              <a:t>UserDAO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checkCredentials</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email,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pwd</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createUser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name,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surname</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email,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pwd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address</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ItemDAO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findOneByItemId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items)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findManyByItemsId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ArrayList</a:t>
            </a:r>
            <a:r>
              <a:rPr lang="it-IT" dirty="0">
                <a:latin typeface="Arial" panose="020B0604020202020204" pitchFamily="34" charset="0"/>
                <a:cs typeface="Arial" panose="020B0604020202020204" pitchFamily="34" charset="0"/>
              </a:rPr>
              <a:t> items)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findLastViewedByUserId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findManyByCategoryAndNumber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category</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number</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findManyByWord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research</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ExtendedItemDAO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findManyItemsDetailsByItemsId</a:t>
            </a:r>
            <a:r>
              <a:rPr lang="it-IT" dirty="0">
                <a:latin typeface="Arial" panose="020B0604020202020204" pitchFamily="34" charset="0"/>
                <a:cs typeface="Arial" panose="020B0604020202020204" pitchFamily="34" charset="0"/>
              </a:rPr>
              <a:t> (List items) </a:t>
            </a:r>
          </a:p>
        </p:txBody>
      </p:sp>
    </p:spTree>
    <p:extLst>
      <p:ext uri="{BB962C8B-B14F-4D97-AF65-F5344CB8AC3E}">
        <p14:creationId xmlns:p14="http://schemas.microsoft.com/office/powerpoint/2010/main" val="2499302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Data Access Objects (Classes)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70000" lnSpcReduction="20000"/>
          </a:bodyPr>
          <a:lstStyle/>
          <a:p>
            <a:pPr marL="0" indent="0">
              <a:buNone/>
            </a:pPr>
            <a:r>
              <a:rPr lang="it-IT" dirty="0" err="1">
                <a:latin typeface="Arial" panose="020B0604020202020204" pitchFamily="34" charset="0"/>
                <a:cs typeface="Arial" panose="020B0604020202020204" pitchFamily="34" charset="0"/>
              </a:rPr>
              <a:t>OrderDAO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findOrdersByUserID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createOrder</a:t>
            </a:r>
            <a:r>
              <a:rPr lang="it-IT" dirty="0">
                <a:latin typeface="Arial" panose="020B0604020202020204" pitchFamily="34" charset="0"/>
                <a:cs typeface="Arial" panose="020B0604020202020204" pitchFamily="34" charset="0"/>
              </a:rPr>
              <a:t>(</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vendorID</a:t>
            </a:r>
            <a:r>
              <a:rPr lang="it-IT" dirty="0">
                <a:latin typeface="Arial" panose="020B0604020202020204" pitchFamily="34" charset="0"/>
                <a:cs typeface="Arial" panose="020B0604020202020204" pitchFamily="34" charset="0"/>
              </a:rPr>
              <a:t>, float </a:t>
            </a:r>
            <a:r>
              <a:rPr lang="it-IT" dirty="0" err="1">
                <a:latin typeface="Arial" panose="020B0604020202020204" pitchFamily="34" charset="0"/>
                <a:cs typeface="Arial" panose="020B0604020202020204" pitchFamily="34" charset="0"/>
              </a:rPr>
              <a:t>shipping_cost</a:t>
            </a:r>
            <a:r>
              <a:rPr lang="it-IT" dirty="0">
                <a:latin typeface="Arial" panose="020B0604020202020204" pitchFamily="34" charset="0"/>
                <a:cs typeface="Arial" panose="020B0604020202020204" pitchFamily="34" charset="0"/>
              </a:rPr>
              <a:t>, List items)</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ViewDAO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createOneViewByUserIdAndItemId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itemId</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VendorDAO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findManyByVendorsId</a:t>
            </a:r>
            <a:r>
              <a:rPr lang="it-IT" dirty="0">
                <a:latin typeface="Arial" panose="020B0604020202020204" pitchFamily="34" charset="0"/>
                <a:cs typeface="Arial" panose="020B0604020202020204" pitchFamily="34" charset="0"/>
              </a:rPr>
              <a:t> (List </a:t>
            </a:r>
            <a:r>
              <a:rPr lang="it-IT" dirty="0" err="1">
                <a:latin typeface="Arial" panose="020B0604020202020204" pitchFamily="34" charset="0"/>
                <a:cs typeface="Arial" panose="020B0604020202020204" pitchFamily="34" charset="0"/>
              </a:rPr>
              <a:t>vendorIDs</a:t>
            </a:r>
            <a:r>
              <a:rPr lang="it-IT" dirty="0">
                <a:latin typeface="Arial" panose="020B0604020202020204" pitchFamily="34" charset="0"/>
                <a:cs typeface="Arial" panose="020B0604020202020204" pitchFamily="34" charset="0"/>
              </a:rPr>
              <a:t>)</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fineOneByVendorId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Integer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vendorId</a:t>
            </a:r>
            <a:r>
              <a:rPr lang="it-IT" dirty="0">
                <a:latin typeface="Arial" panose="020B0604020202020204" pitchFamily="34" charset="0"/>
                <a:cs typeface="Arial" panose="020B0604020202020204" pitchFamily="34" charset="0"/>
              </a:rPr>
              <a:t>)</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PriceDAO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findManyByItemsID</a:t>
            </a:r>
            <a:r>
              <a:rPr lang="it-IT" dirty="0">
                <a:latin typeface="Arial" panose="020B0604020202020204" pitchFamily="34" charset="0"/>
                <a:cs typeface="Arial" panose="020B0604020202020204" pitchFamily="34" charset="0"/>
              </a:rPr>
              <a:t> (List items)</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findLowerPriceByItemId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ArrayList</a:t>
            </a:r>
            <a:r>
              <a:rPr lang="it-IT" dirty="0">
                <a:latin typeface="Arial" panose="020B0604020202020204" pitchFamily="34" charset="0"/>
                <a:cs typeface="Arial" panose="020B0604020202020204" pitchFamily="34" charset="0"/>
              </a:rPr>
              <a:t> items)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findManyForEachItemId</a:t>
            </a:r>
            <a:r>
              <a:rPr lang="it-IT" dirty="0">
                <a:latin typeface="Arial" panose="020B0604020202020204" pitchFamily="34" charset="0"/>
                <a:cs typeface="Arial" panose="020B0604020202020204" pitchFamily="34" charset="0"/>
              </a:rPr>
              <a:t> (List </a:t>
            </a:r>
            <a:r>
              <a:rPr lang="it-IT" dirty="0" err="1">
                <a:latin typeface="Arial" panose="020B0604020202020204" pitchFamily="34" charset="0"/>
                <a:cs typeface="Arial" panose="020B0604020202020204" pitchFamily="34" charset="0"/>
              </a:rPr>
              <a:t>itemsIDs</a:t>
            </a:r>
            <a:r>
              <a:rPr lang="it-IT"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6409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Controllers (</a:t>
            </a:r>
            <a:r>
              <a:rPr lang="it-IT" sz="3600" dirty="0" err="1">
                <a:latin typeface="Arial" panose="020B0604020202020204" pitchFamily="34" charset="0"/>
                <a:cs typeface="Arial" panose="020B0604020202020204" pitchFamily="34" charset="0"/>
              </a:rPr>
              <a:t>servlets</a:t>
            </a:r>
            <a:r>
              <a:rPr lang="it-IT" sz="3600" dirty="0">
                <a:latin typeface="Arial" panose="020B0604020202020204" pitchFamily="34" charset="0"/>
                <a:cs typeface="Arial" panose="020B0604020202020204" pitchFamily="34" charset="0"/>
              </a:rPr>
              <a:t>) </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lnSpcReduction="10000"/>
          </a:bodyPr>
          <a:lstStyle/>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doLogin</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doLogout</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doRegister</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goHome</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doSearch</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doView</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doAddCart</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goCart</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doOrder</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goOrders</a:t>
            </a:r>
            <a:endParaRPr lang="it-IT"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784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Views (Templates) </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login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register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home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search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cart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orders</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4098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lstStyle/>
          <a:p>
            <a:r>
              <a:rPr lang="it-IT" sz="3600" b="1" dirty="0">
                <a:latin typeface="Arial" panose="020B0604020202020204" pitchFamily="34" charset="0"/>
                <a:cs typeface="Arial" panose="020B0604020202020204" pitchFamily="34" charset="0"/>
              </a:rPr>
              <a:t>Componenti</a:t>
            </a:r>
            <a:r>
              <a:rPr lang="it-IT" sz="4000" b="1" dirty="0">
                <a:latin typeface="Hind"/>
              </a:rPr>
              <a:t> </a:t>
            </a:r>
            <a:r>
              <a:rPr lang="it-IT" sz="4000" dirty="0">
                <a:latin typeface="Hind"/>
              </a:rPr>
              <a:t>– </a:t>
            </a:r>
            <a:r>
              <a:rPr lang="en-US" sz="4000" dirty="0">
                <a:latin typeface="Hind"/>
              </a:rPr>
              <a:t>Views (Templates) </a:t>
            </a:r>
            <a:endParaRPr lang="it-IT" sz="4000" dirty="0">
              <a:latin typeface="Hind"/>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partials: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head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header </a:t>
            </a:r>
          </a:p>
          <a:p>
            <a:pPr lvl="1">
              <a:buFont typeface="Wingdings" panose="05000000000000000000" pitchFamily="2" charset="2"/>
              <a:buChar char="q"/>
            </a:pPr>
            <a:r>
              <a:rPr lang="en-US" dirty="0" err="1">
                <a:latin typeface="Arial" panose="020B0604020202020204" pitchFamily="34" charset="0"/>
                <a:cs typeface="Arial" panose="020B0604020202020204" pitchFamily="34" charset="0"/>
              </a:rPr>
              <a:t>compressedItem</a:t>
            </a:r>
            <a:r>
              <a:rPr lang="en-US"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en-US" dirty="0" err="1">
                <a:latin typeface="Arial" panose="020B0604020202020204" pitchFamily="34" charset="0"/>
                <a:cs typeface="Arial" panose="020B0604020202020204" pitchFamily="34" charset="0"/>
              </a:rPr>
              <a:t>extendedItem</a:t>
            </a:r>
            <a:r>
              <a:rPr lang="en-US"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rating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error</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1367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Filtri</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it-IT" dirty="0" err="1">
                <a:latin typeface="Arial" panose="020B0604020202020204" pitchFamily="34" charset="0"/>
                <a:cs typeface="Arial" panose="020B0604020202020204" pitchFamily="34" charset="0"/>
              </a:rPr>
              <a:t>QueryFilter</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11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Utils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it-IT" dirty="0" err="1">
                <a:latin typeface="Arial" panose="020B0604020202020204" pitchFamily="34" charset="0"/>
                <a:cs typeface="Arial" panose="020B0604020202020204" pitchFamily="34" charset="0"/>
              </a:rPr>
              <a:t>AuthUtils</a:t>
            </a:r>
            <a:endParaRPr lang="it-IT" dirty="0">
              <a:latin typeface="Arial" panose="020B0604020202020204" pitchFamily="34" charset="0"/>
              <a:cs typeface="Arial" panose="020B0604020202020204" pitchFamily="34" charset="0"/>
            </a:endParaRPr>
          </a:p>
          <a:p>
            <a:pPr>
              <a:buFont typeface="Wingdings" panose="05000000000000000000" pitchFamily="2" charset="2"/>
              <a:buChar char="q"/>
            </a:pPr>
            <a:r>
              <a:rPr lang="it-IT" dirty="0" err="1">
                <a:latin typeface="Arial" panose="020B0604020202020204" pitchFamily="34" charset="0"/>
                <a:cs typeface="Arial" panose="020B0604020202020204" pitchFamily="34" charset="0"/>
              </a:rPr>
              <a:t>DBConnectionProvider</a:t>
            </a:r>
            <a:endParaRPr lang="it-IT" dirty="0">
              <a:latin typeface="Arial" panose="020B0604020202020204" pitchFamily="34" charset="0"/>
              <a:cs typeface="Arial" panose="020B0604020202020204" pitchFamily="34" charset="0"/>
            </a:endParaRPr>
          </a:p>
          <a:p>
            <a:pPr>
              <a:buFont typeface="Wingdings" panose="05000000000000000000" pitchFamily="2" charset="2"/>
              <a:buChar char="q"/>
            </a:pPr>
            <a:r>
              <a:rPr lang="it-IT" dirty="0" err="1">
                <a:latin typeface="Arial" panose="020B0604020202020204" pitchFamily="34" charset="0"/>
                <a:cs typeface="Arial" panose="020B0604020202020204" pitchFamily="34" charset="0"/>
              </a:rPr>
              <a:t>TemplateEngineProvider</a:t>
            </a:r>
            <a:endParaRPr lang="it-IT" dirty="0">
              <a:latin typeface="Arial" panose="020B0604020202020204" pitchFamily="34" charset="0"/>
              <a:cs typeface="Arial" panose="020B0604020202020204" pitchFamily="34" charset="0"/>
            </a:endParaRPr>
          </a:p>
          <a:p>
            <a:pPr>
              <a:buFont typeface="Wingdings" panose="05000000000000000000" pitchFamily="2" charset="2"/>
              <a:buChar char="q"/>
            </a:pPr>
            <a:r>
              <a:rPr lang="it-IT" dirty="0" err="1">
                <a:latin typeface="Arial" panose="020B0604020202020204" pitchFamily="34" charset="0"/>
                <a:cs typeface="Arial" panose="020B0604020202020204" pitchFamily="34" charset="0"/>
              </a:rPr>
              <a:t>OrderUtils</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7287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a:t>
            </a:r>
            <a:r>
              <a:rPr lang="it-IT" sz="3600" dirty="0">
                <a:latin typeface="Arial" panose="020B0604020202020204" pitchFamily="34" charset="0"/>
                <a:cs typeface="Arial" panose="020B0604020202020204" pitchFamily="34" charset="0"/>
              </a:rPr>
              <a:t>-</a:t>
            </a:r>
            <a:r>
              <a:rPr lang="it-IT" sz="4000" b="1" dirty="0">
                <a:latin typeface="Arial" panose="020B0604020202020204" pitchFamily="34" charset="0"/>
                <a:cs typeface="Arial" panose="020B0604020202020204" pitchFamily="34" charset="0"/>
              </a:rPr>
              <a:t> </a:t>
            </a:r>
            <a:r>
              <a:rPr lang="it-IT" sz="3600" i="0" u="none" strike="noStrike" dirty="0">
                <a:effectLst/>
                <a:latin typeface="Arial" panose="020B0604020202020204" pitchFamily="34" charset="0"/>
                <a:cs typeface="Arial" panose="020B0604020202020204" pitchFamily="34" charset="0"/>
              </a:rPr>
              <a:t>Versione HTML pura</a:t>
            </a:r>
            <a:endParaRPr lang="it-IT" sz="40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Un’applicazione di commercio elettronico consente all’utente di visualizzare un catalogo di prodotti venduti da diversi fornitori, inserire prodotti in un carrello della spesa e creare un ordine di acquisto a partire dal contenuto del carrello.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267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600" b="1" dirty="0">
                <a:latin typeface="Arial" panose="020B0604020202020204" pitchFamily="34" charset="0"/>
                <a:cs typeface="Arial" panose="020B0604020202020204" pitchFamily="34" charset="0"/>
              </a:rPr>
              <a:t>Struttura dell’applicazione (IFML)</a:t>
            </a:r>
            <a:endParaRPr lang="it-IT" sz="3600" b="1" dirty="0"/>
          </a:p>
        </p:txBody>
      </p:sp>
      <p:pic>
        <p:nvPicPr>
          <p:cNvPr id="5" name="Segnaposto contenuto 4">
            <a:extLst>
              <a:ext uri="{FF2B5EF4-FFF2-40B4-BE49-F238E27FC236}">
                <a16:creationId xmlns:a16="http://schemas.microsoft.com/office/drawing/2014/main" id="{6D7D9AF2-C588-4828-966B-0FCBF2D310C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409" b="14226"/>
          <a:stretch/>
        </p:blipFill>
        <p:spPr>
          <a:xfrm>
            <a:off x="506254" y="1690688"/>
            <a:ext cx="11179491" cy="4802187"/>
          </a:xfrm>
        </p:spPr>
      </p:pic>
    </p:spTree>
    <p:extLst>
      <p:ext uri="{BB962C8B-B14F-4D97-AF65-F5344CB8AC3E}">
        <p14:creationId xmlns:p14="http://schemas.microsoft.com/office/powerpoint/2010/main" val="1431746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Login </a:t>
            </a: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659880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Register</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CFF5D6FB-CB51-46F3-AAEE-0931F55C4C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061"/>
          <a:stretch/>
        </p:blipFill>
        <p:spPr>
          <a:xfrm>
            <a:off x="1776000" y="2037145"/>
            <a:ext cx="8640000" cy="3545463"/>
          </a:xfrm>
        </p:spPr>
      </p:pic>
    </p:spTree>
    <p:extLst>
      <p:ext uri="{BB962C8B-B14F-4D97-AF65-F5344CB8AC3E}">
        <p14:creationId xmlns:p14="http://schemas.microsoft.com/office/powerpoint/2010/main" val="1640189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5" name="Segnaposto contenuto 4">
            <a:extLst>
              <a:ext uri="{FF2B5EF4-FFF2-40B4-BE49-F238E27FC236}">
                <a16:creationId xmlns:a16="http://schemas.microsoft.com/office/drawing/2014/main" id="{824BE35F-0066-485C-87CA-0032EF14E9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005" b="39573"/>
          <a:stretch/>
        </p:blipFill>
        <p:spPr>
          <a:xfrm>
            <a:off x="1776000" y="1451074"/>
            <a:ext cx="8640000" cy="4896126"/>
          </a:xfrm>
        </p:spPr>
      </p:pic>
    </p:spTree>
    <p:extLst>
      <p:ext uri="{BB962C8B-B14F-4D97-AF65-F5344CB8AC3E}">
        <p14:creationId xmlns:p14="http://schemas.microsoft.com/office/powerpoint/2010/main" val="2738180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7" name="Segnaposto contenuto 6">
            <a:extLst>
              <a:ext uri="{FF2B5EF4-FFF2-40B4-BE49-F238E27FC236}">
                <a16:creationId xmlns:a16="http://schemas.microsoft.com/office/drawing/2014/main" id="{D77FA63F-8D9D-427E-99CF-F429EF3208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9939"/>
          <a:stretch/>
        </p:blipFill>
        <p:spPr>
          <a:xfrm>
            <a:off x="1776000" y="2232838"/>
            <a:ext cx="8640000" cy="3415787"/>
          </a:xfrm>
        </p:spPr>
      </p:pic>
    </p:spTree>
    <p:extLst>
      <p:ext uri="{BB962C8B-B14F-4D97-AF65-F5344CB8AC3E}">
        <p14:creationId xmlns:p14="http://schemas.microsoft.com/office/powerpoint/2010/main" val="1218970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item</a:t>
            </a:r>
          </a:p>
        </p:txBody>
      </p:sp>
      <p:pic>
        <p:nvPicPr>
          <p:cNvPr id="6" name="Segnaposto contenuto 5">
            <a:extLst>
              <a:ext uri="{FF2B5EF4-FFF2-40B4-BE49-F238E27FC236}">
                <a16:creationId xmlns:a16="http://schemas.microsoft.com/office/drawing/2014/main" id="{A9E49BD7-EC8A-4DCA-B500-5BDDC0E1C6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376"/>
          <a:stretch/>
        </p:blipFill>
        <p:spPr>
          <a:xfrm>
            <a:off x="2496000" y="1448278"/>
            <a:ext cx="7200000" cy="5044597"/>
          </a:xfrm>
        </p:spPr>
      </p:pic>
    </p:spTree>
    <p:extLst>
      <p:ext uri="{BB962C8B-B14F-4D97-AF65-F5344CB8AC3E}">
        <p14:creationId xmlns:p14="http://schemas.microsoft.com/office/powerpoint/2010/main" val="3922539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EF58E3CA-FBB3-4B29-8D3D-1A35C3DFA39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769" b="47790"/>
          <a:stretch/>
        </p:blipFill>
        <p:spPr>
          <a:xfrm>
            <a:off x="1775449" y="1528643"/>
            <a:ext cx="8641102" cy="4747207"/>
          </a:xfrm>
        </p:spPr>
      </p:pic>
    </p:spTree>
    <p:extLst>
      <p:ext uri="{BB962C8B-B14F-4D97-AF65-F5344CB8AC3E}">
        <p14:creationId xmlns:p14="http://schemas.microsoft.com/office/powerpoint/2010/main" val="3313776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F071B9EB-4315-4B7F-8C50-3A9829E806D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411"/>
          <a:stretch/>
        </p:blipFill>
        <p:spPr>
          <a:xfrm>
            <a:off x="1857830" y="1828032"/>
            <a:ext cx="8640000" cy="4664843"/>
          </a:xfrm>
        </p:spPr>
      </p:pic>
    </p:spTree>
    <p:extLst>
      <p:ext uri="{BB962C8B-B14F-4D97-AF65-F5344CB8AC3E}">
        <p14:creationId xmlns:p14="http://schemas.microsoft.com/office/powerpoint/2010/main" val="3598464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FAA639DD-89FF-44D5-9730-3E1ED9353107}"/>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531" b="59987"/>
          <a:stretch/>
        </p:blipFill>
        <p:spPr>
          <a:xfrm>
            <a:off x="1776000" y="2343479"/>
            <a:ext cx="8640000" cy="2171041"/>
          </a:xfrm>
        </p:spPr>
      </p:pic>
    </p:spTree>
    <p:extLst>
      <p:ext uri="{BB962C8B-B14F-4D97-AF65-F5344CB8AC3E}">
        <p14:creationId xmlns:p14="http://schemas.microsoft.com/office/powerpoint/2010/main" val="3025592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3CB3EF6B-9BD6-44EA-9B9E-A6ECF5F72C3F}"/>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9707"/>
          <a:stretch/>
        </p:blipFill>
        <p:spPr>
          <a:xfrm>
            <a:off x="247095" y="1634978"/>
            <a:ext cx="11697809" cy="4857897"/>
          </a:xfrm>
        </p:spPr>
      </p:pic>
    </p:spTree>
    <p:extLst>
      <p:ext uri="{BB962C8B-B14F-4D97-AF65-F5344CB8AC3E}">
        <p14:creationId xmlns:p14="http://schemas.microsoft.com/office/powerpoint/2010/main" val="83597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 </a:t>
            </a:r>
            <a:r>
              <a:rPr lang="it-IT" sz="3600" i="0" u="none" strike="noStrike" dirty="0">
                <a:effectLst/>
                <a:latin typeface="Arial" panose="020B0604020202020204" pitchFamily="34" charset="0"/>
                <a:cs typeface="Arial" panose="020B0604020202020204" pitchFamily="34" charset="0"/>
              </a:rPr>
              <a:t>Versione HTML pura</a:t>
            </a:r>
            <a:endParaRPr lang="it-IT" sz="36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lnSpcReduction="10000"/>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L’utente può selezionare mediante un click un elemento dell'elenco e visualizzare nella stessa pagina i dati completi e l’elenco dei fornitori che lo vendono (questa azione rende l’articolo “visualizzato”).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lang="it-IT" sz="34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6029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order</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745584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orders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749197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logout</a:t>
            </a:r>
          </a:p>
        </p:txBody>
      </p:sp>
      <p:pic>
        <p:nvPicPr>
          <p:cNvPr id="5" name="Segnaposto contenuto 4">
            <a:extLst>
              <a:ext uri="{FF2B5EF4-FFF2-40B4-BE49-F238E27FC236}">
                <a16:creationId xmlns:a16="http://schemas.microsoft.com/office/drawing/2014/main" id="{3612D003-4C13-4AD2-9FA2-3A6C1358AE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06"/>
          <a:stretch/>
        </p:blipFill>
        <p:spPr>
          <a:xfrm>
            <a:off x="3633787" y="2232837"/>
            <a:ext cx="4924425" cy="2938924"/>
          </a:xfrm>
        </p:spPr>
      </p:pic>
    </p:spTree>
    <p:extLst>
      <p:ext uri="{BB962C8B-B14F-4D97-AF65-F5344CB8AC3E}">
        <p14:creationId xmlns:p14="http://schemas.microsoft.com/office/powerpoint/2010/main" val="3315765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a:t>
            </a:r>
            <a:r>
              <a:rPr lang="it-IT" sz="3200" b="1" dirty="0">
                <a:latin typeface="Arial" panose="020B0604020202020204" pitchFamily="34" charset="0"/>
                <a:cs typeface="Arial" panose="020B0604020202020204" pitchFamily="34" charset="0"/>
              </a:rPr>
              <a:t> del progetto - </a:t>
            </a:r>
            <a:r>
              <a:rPr lang="it-IT" sz="3200" i="0" u="none" strike="noStrike" dirty="0">
                <a:effectLst/>
                <a:latin typeface="Arial" panose="020B0604020202020204" pitchFamily="34" charset="0"/>
                <a:cs typeface="Arial" panose="020B0604020202020204" pitchFamily="34" charset="0"/>
              </a:rPr>
              <a:t>Versione con JavaScript</a:t>
            </a:r>
            <a:endParaRPr lang="it-IT" sz="32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4"/>
            <a:ext cx="10515600" cy="4667251"/>
          </a:xfrm>
        </p:spPr>
        <p:txBody>
          <a:bodyPr>
            <a:normAutofit/>
          </a:bodyPr>
          <a:lstStyle/>
          <a:p>
            <a:pPr algn="just">
              <a:lnSpc>
                <a:spcPct val="115000"/>
              </a:lnSpc>
              <a:spcAft>
                <a:spcPts val="1000"/>
              </a:spcAf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Si realizzi un’applicazione client server web che modifica le specifiche precedenti come segue:</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Dopo il login dell’utente, l’intera applicazione è realizzata con un’unica pagina.</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Ogni interazione dell’utente è gestita senza ricaricare </a:t>
            </a:r>
            <a:r>
              <a:rPr lang="it-IT" sz="18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completamente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la pagina, ma produce l’invocazione asincrona del server e l’eventuale modifica del contenuto da aggiornare a seguito dell’evento.</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L’applicazione memorizza il contenuto del carrello a lato client.</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lang="it-IT" sz="1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6041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Strumenti</a:t>
            </a:r>
            <a:r>
              <a:rPr lang="it-IT" sz="4000" dirty="0">
                <a:latin typeface="Arial" panose="020B0604020202020204" pitchFamily="34" charset="0"/>
                <a:cs typeface="Arial" panose="020B0604020202020204" pitchFamily="34" charset="0"/>
              </a:rPr>
              <a:t> </a:t>
            </a:r>
            <a:r>
              <a:rPr lang="it-IT" sz="3600" b="1" dirty="0">
                <a:latin typeface="Arial" panose="020B0604020202020204" pitchFamily="34" charset="0"/>
                <a:cs typeface="Arial" panose="020B0604020202020204" pitchFamily="34" charset="0"/>
              </a:rPr>
              <a:t>utilizzati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lstStyle/>
          <a:p>
            <a:r>
              <a:rPr lang="it-IT" dirty="0">
                <a:latin typeface="Arial" panose="020B0604020202020204" pitchFamily="34" charset="0"/>
                <a:cs typeface="Arial" panose="020B0604020202020204" pitchFamily="34" charset="0"/>
              </a:rPr>
              <a:t>Java: jdk-15.03</a:t>
            </a:r>
          </a:p>
          <a:p>
            <a:r>
              <a:rPr lang="it-IT" dirty="0">
                <a:latin typeface="Arial" panose="020B0604020202020204" pitchFamily="34" charset="0"/>
                <a:cs typeface="Arial" panose="020B0604020202020204" pitchFamily="34" charset="0"/>
              </a:rPr>
              <a:t>Server: Tomcat 9 </a:t>
            </a:r>
          </a:p>
          <a:p>
            <a:r>
              <a:rPr lang="it-IT" dirty="0">
                <a:latin typeface="Arial" panose="020B0604020202020204" pitchFamily="34" charset="0"/>
                <a:cs typeface="Arial" panose="020B0604020202020204" pitchFamily="34" charset="0"/>
              </a:rPr>
              <a:t>Database: MySQL</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Client Side: JavaScript</a:t>
            </a:r>
          </a:p>
        </p:txBody>
      </p:sp>
    </p:spTree>
    <p:extLst>
      <p:ext uri="{BB962C8B-B14F-4D97-AF65-F5344CB8AC3E}">
        <p14:creationId xmlns:p14="http://schemas.microsoft.com/office/powerpoint/2010/main" val="2384485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Login </a:t>
            </a: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212428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Register</a:t>
            </a:r>
            <a:endParaRPr lang="it-IT" sz="3600" dirty="0">
              <a:latin typeface="Arial" panose="020B0604020202020204" pitchFamily="34" charset="0"/>
              <a:cs typeface="Arial" panose="020B0604020202020204" pitchFamily="34" charset="0"/>
            </a:endParaRPr>
          </a:p>
        </p:txBody>
      </p:sp>
      <p:sp>
        <p:nvSpPr>
          <p:cNvPr id="4" name="Segnaposto contenuto 3">
            <a:extLst>
              <a:ext uri="{FF2B5EF4-FFF2-40B4-BE49-F238E27FC236}">
                <a16:creationId xmlns:a16="http://schemas.microsoft.com/office/drawing/2014/main" id="{186DF566-15FA-4DA7-A8ED-A4B6E536FF1C}"/>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319959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sp>
        <p:nvSpPr>
          <p:cNvPr id="4" name="Segnaposto contenuto 3">
            <a:extLst>
              <a:ext uri="{FF2B5EF4-FFF2-40B4-BE49-F238E27FC236}">
                <a16:creationId xmlns:a16="http://schemas.microsoft.com/office/drawing/2014/main" id="{7DA34241-3D11-4E98-89CF-701B8FA98BBA}"/>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3425589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sp>
        <p:nvSpPr>
          <p:cNvPr id="4" name="Segnaposto contenuto 3">
            <a:extLst>
              <a:ext uri="{FF2B5EF4-FFF2-40B4-BE49-F238E27FC236}">
                <a16:creationId xmlns:a16="http://schemas.microsoft.com/office/drawing/2014/main" id="{3BED37BA-717C-4343-B48A-62263C1EB71C}"/>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415782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item</a:t>
            </a:r>
          </a:p>
        </p:txBody>
      </p:sp>
      <p:sp>
        <p:nvSpPr>
          <p:cNvPr id="4" name="Segnaposto contenuto 3">
            <a:extLst>
              <a:ext uri="{FF2B5EF4-FFF2-40B4-BE49-F238E27FC236}">
                <a16:creationId xmlns:a16="http://schemas.microsoft.com/office/drawing/2014/main" id="{0787BBD4-D856-4A35-B3AC-1BB3C3DA2E3D}"/>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068594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 </a:t>
            </a:r>
            <a:r>
              <a:rPr lang="it-IT" sz="3600" i="0" u="none" strike="noStrike" dirty="0">
                <a:effectLst/>
                <a:latin typeface="Arial" panose="020B0604020202020204" pitchFamily="34" charset="0"/>
                <a:cs typeface="Arial" panose="020B0604020202020204" pitchFamily="34" charset="0"/>
              </a:rPr>
              <a:t>Versione HTML pura</a:t>
            </a:r>
            <a:endParaRPr lang="it-IT" sz="36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In ogni momento l’utente può accedere tramite il menu alla pagina HOME, ORDINI e CARRELLO. La pagina ORDINI mostra l’elenco ordinato per data decrescente degli ordini con tutti i dati associati.</a:t>
            </a:r>
            <a:endParaRPr lang="it-IT" sz="3400" b="0" dirty="0">
              <a:effectLst/>
              <a:latin typeface="Arial" panose="020B0604020202020204" pitchFamily="34" charset="0"/>
              <a:cs typeface="Arial" panose="020B0604020202020204" pitchFamily="34" charset="0"/>
            </a:endParaRP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L’applicazione NON salva il carrello nella base di dati ma solo gli ordini.</a:t>
            </a:r>
            <a:endParaRPr lang="it-IT" sz="34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741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4" name="Segnaposto contenuto 3">
            <a:extLst>
              <a:ext uri="{FF2B5EF4-FFF2-40B4-BE49-F238E27FC236}">
                <a16:creationId xmlns:a16="http://schemas.microsoft.com/office/drawing/2014/main" id="{3C1E906B-F5DB-43F5-8C14-1EB23C4271DA}"/>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201" b="51780"/>
          <a:stretch/>
        </p:blipFill>
        <p:spPr>
          <a:xfrm>
            <a:off x="1776000" y="1690688"/>
            <a:ext cx="8640000" cy="4681733"/>
          </a:xfrm>
        </p:spPr>
      </p:pic>
    </p:spTree>
    <p:extLst>
      <p:ext uri="{BB962C8B-B14F-4D97-AF65-F5344CB8AC3E}">
        <p14:creationId xmlns:p14="http://schemas.microsoft.com/office/powerpoint/2010/main" val="2317218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13768031-3501-4CEB-9A11-8650CCF92B19}"/>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7422"/>
          <a:stretch/>
        </p:blipFill>
        <p:spPr>
          <a:xfrm>
            <a:off x="1776000" y="1381557"/>
            <a:ext cx="8640000" cy="5349121"/>
          </a:xfrm>
        </p:spPr>
      </p:pic>
    </p:spTree>
    <p:extLst>
      <p:ext uri="{BB962C8B-B14F-4D97-AF65-F5344CB8AC3E}">
        <p14:creationId xmlns:p14="http://schemas.microsoft.com/office/powerpoint/2010/main" val="3714786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09E88865-FEA4-456B-A373-F430EB7A9E5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3875" y="2458244"/>
            <a:ext cx="3524250" cy="3086100"/>
          </a:xfrm>
        </p:spPr>
      </p:pic>
    </p:spTree>
    <p:extLst>
      <p:ext uri="{BB962C8B-B14F-4D97-AF65-F5344CB8AC3E}">
        <p14:creationId xmlns:p14="http://schemas.microsoft.com/office/powerpoint/2010/main" val="3789104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order</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2268606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orders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609555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logout</a:t>
            </a:r>
          </a:p>
        </p:txBody>
      </p:sp>
      <p:sp>
        <p:nvSpPr>
          <p:cNvPr id="4" name="Segnaposto contenuto 3">
            <a:extLst>
              <a:ext uri="{FF2B5EF4-FFF2-40B4-BE49-F238E27FC236}">
                <a16:creationId xmlns:a16="http://schemas.microsoft.com/office/drawing/2014/main" id="{7B7342F1-E686-43FE-89E3-8D0981C10CC5}"/>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263354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Strumenti</a:t>
            </a:r>
            <a:r>
              <a:rPr lang="it-IT" sz="4000" dirty="0">
                <a:latin typeface="Arial" panose="020B0604020202020204" pitchFamily="34" charset="0"/>
                <a:cs typeface="Arial" panose="020B0604020202020204" pitchFamily="34" charset="0"/>
              </a:rPr>
              <a:t> </a:t>
            </a:r>
            <a:r>
              <a:rPr lang="it-IT" sz="3600" b="1" dirty="0">
                <a:latin typeface="Arial" panose="020B0604020202020204" pitchFamily="34" charset="0"/>
                <a:cs typeface="Arial" panose="020B0604020202020204" pitchFamily="34" charset="0"/>
              </a:rPr>
              <a:t>utilizzati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lstStyle/>
          <a:p>
            <a:r>
              <a:rPr lang="it-IT" dirty="0">
                <a:latin typeface="Arial" panose="020B0604020202020204" pitchFamily="34" charset="0"/>
                <a:cs typeface="Arial" panose="020B0604020202020204" pitchFamily="34" charset="0"/>
              </a:rPr>
              <a:t>Java: jdk-15.03</a:t>
            </a:r>
          </a:p>
          <a:p>
            <a:r>
              <a:rPr lang="it-IT" dirty="0">
                <a:latin typeface="Arial" panose="020B0604020202020204" pitchFamily="34" charset="0"/>
                <a:cs typeface="Arial" panose="020B0604020202020204" pitchFamily="34" charset="0"/>
              </a:rPr>
              <a:t>Server: Tomcat 9 </a:t>
            </a:r>
          </a:p>
          <a:p>
            <a:r>
              <a:rPr lang="it-IT" dirty="0">
                <a:latin typeface="Arial" panose="020B0604020202020204" pitchFamily="34" charset="0"/>
                <a:cs typeface="Arial" panose="020B0604020202020204" pitchFamily="34" charset="0"/>
              </a:rPr>
              <a:t>Database: MySQL</a:t>
            </a:r>
          </a:p>
          <a:p>
            <a:r>
              <a:rPr lang="it-IT" dirty="0" err="1">
                <a:latin typeface="Arial" panose="020B0604020202020204" pitchFamily="34" charset="0"/>
                <a:cs typeface="Arial" panose="020B0604020202020204" pitchFamily="34" charset="0"/>
              </a:rPr>
              <a:t>Templating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Thymeleaf</a:t>
            </a:r>
            <a:r>
              <a:rPr lang="it-IT" dirty="0">
                <a:latin typeface="Arial" panose="020B0604020202020204" pitchFamily="34" charset="0"/>
                <a:cs typeface="Arial" panose="020B0604020202020204" pitchFamily="34" charset="0"/>
              </a:rPr>
              <a:t> 3</a:t>
            </a:r>
          </a:p>
        </p:txBody>
      </p:sp>
    </p:spTree>
    <p:extLst>
      <p:ext uri="{BB962C8B-B14F-4D97-AF65-F5344CB8AC3E}">
        <p14:creationId xmlns:p14="http://schemas.microsoft.com/office/powerpoint/2010/main" val="1699271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degli errori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deciso di gestire eventuali errori che insorgono come segue:</a:t>
            </a:r>
          </a:p>
          <a:p>
            <a:pPr marL="0" indent="0">
              <a:buNone/>
            </a:pPr>
            <a:r>
              <a:rPr lang="it-IT" dirty="0">
                <a:latin typeface="Arial" panose="020B0604020202020204" pitchFamily="34" charset="0"/>
                <a:cs typeface="Arial" panose="020B0604020202020204" pitchFamily="34" charset="0"/>
              </a:rPr>
              <a:t>Lato Server</a:t>
            </a:r>
          </a:p>
          <a:p>
            <a:pPr marL="514350" indent="-514350">
              <a:buFont typeface="+mj-lt"/>
              <a:buAutoNum type="arabicPeriod"/>
            </a:pPr>
            <a:r>
              <a:rPr lang="it-IT" dirty="0">
                <a:latin typeface="Arial" panose="020B0604020202020204" pitchFamily="34" charset="0"/>
                <a:cs typeface="Arial" panose="020B0604020202020204" pitchFamily="34" charset="0"/>
              </a:rPr>
              <a:t>Lato server esiste un </a:t>
            </a:r>
            <a:r>
              <a:rPr lang="it-IT" dirty="0" err="1">
                <a:latin typeface="Arial" panose="020B0604020202020204" pitchFamily="34" charset="0"/>
                <a:cs typeface="Arial" panose="020B0604020202020204" pitchFamily="34" charset="0"/>
              </a:rPr>
              <a:t>bean</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ErrorMessage</a:t>
            </a:r>
            <a:r>
              <a:rPr lang="it-IT" dirty="0">
                <a:latin typeface="Arial" panose="020B0604020202020204" pitchFamily="34" charset="0"/>
                <a:cs typeface="Arial" panose="020B0604020202020204" pitchFamily="34" charset="0"/>
              </a:rPr>
              <a:t>) che verrà costruito quando si incorre in un eccezione. Esso è così strutturato: </a:t>
            </a:r>
          </a:p>
          <a:p>
            <a:pPr lvl="1"/>
            <a:r>
              <a:rPr lang="it-IT" dirty="0">
                <a:latin typeface="Arial" panose="020B0604020202020204" pitchFamily="34" charset="0"/>
                <a:cs typeface="Arial" panose="020B0604020202020204" pitchFamily="34" charset="0"/>
              </a:rPr>
              <a:t>Titolo: tipo di errore </a:t>
            </a:r>
          </a:p>
          <a:p>
            <a:pPr lvl="1"/>
            <a:r>
              <a:rPr lang="it-IT" dirty="0">
                <a:latin typeface="Arial" panose="020B0604020202020204" pitchFamily="34" charset="0"/>
                <a:cs typeface="Arial" panose="020B0604020202020204" pitchFamily="34" charset="0"/>
              </a:rPr>
              <a:t>Body: messaggio specifico</a:t>
            </a:r>
          </a:p>
          <a:p>
            <a:pPr marL="514350" indent="-514350">
              <a:buFont typeface="+mj-lt"/>
              <a:buAutoNum type="arabicPeriod"/>
            </a:pPr>
            <a:r>
              <a:rPr lang="it-IT" dirty="0">
                <a:latin typeface="Arial" panose="020B0604020202020204" pitchFamily="34" charset="0"/>
                <a:cs typeface="Arial" panose="020B0604020202020204" pitchFamily="34" charset="0"/>
              </a:rPr>
              <a:t>Dopo la generazione del messaggio viene fatta una </a:t>
            </a:r>
            <a:r>
              <a:rPr lang="it-IT" dirty="0" err="1">
                <a:latin typeface="Arial" panose="020B0604020202020204" pitchFamily="34" charset="0"/>
                <a:cs typeface="Arial" panose="020B0604020202020204" pitchFamily="34" charset="0"/>
              </a:rPr>
              <a:t>redirect</a:t>
            </a:r>
            <a:r>
              <a:rPr lang="it-IT" dirty="0">
                <a:latin typeface="Arial" panose="020B0604020202020204" pitchFamily="34" charset="0"/>
                <a:cs typeface="Arial" panose="020B0604020202020204" pitchFamily="34" charset="0"/>
              </a:rPr>
              <a:t> alla pagina che ha effettuato la </a:t>
            </a:r>
            <a:r>
              <a:rPr lang="it-IT" dirty="0" err="1">
                <a:latin typeface="Arial" panose="020B0604020202020204" pitchFamily="34" charset="0"/>
                <a:cs typeface="Arial" panose="020B0604020202020204" pitchFamily="34" charset="0"/>
              </a:rPr>
              <a:t>request</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826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degli errori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deciso di gestire eventuali errori che insorgono come segue:</a:t>
            </a:r>
          </a:p>
          <a:p>
            <a:pPr marL="0" indent="0">
              <a:buNone/>
            </a:pPr>
            <a:r>
              <a:rPr lang="it-IT" dirty="0">
                <a:latin typeface="Arial" panose="020B0604020202020204" pitchFamily="34" charset="0"/>
                <a:cs typeface="Arial" panose="020B0604020202020204" pitchFamily="34" charset="0"/>
              </a:rPr>
              <a:t>Lato Client</a:t>
            </a:r>
          </a:p>
          <a:p>
            <a:pPr marL="514350" indent="-514350">
              <a:buFont typeface="+mj-lt"/>
              <a:buAutoNum type="arabicPeriod"/>
            </a:pPr>
            <a:r>
              <a:rPr lang="it-IT" dirty="0">
                <a:latin typeface="Arial" panose="020B0604020202020204" pitchFamily="34" charset="0"/>
                <a:cs typeface="Arial" panose="020B0604020202020204" pitchFamily="34" charset="0"/>
              </a:rPr>
              <a:t>Dopo che il server ha caricato nel </a:t>
            </a:r>
            <a:r>
              <a:rPr lang="it-IT" dirty="0" err="1">
                <a:latin typeface="Arial" panose="020B0604020202020204" pitchFamily="34" charset="0"/>
                <a:cs typeface="Arial" panose="020B0604020202020204" pitchFamily="34" charset="0"/>
              </a:rPr>
              <a:t>WebContext</a:t>
            </a:r>
            <a:r>
              <a:rPr lang="it-IT" dirty="0">
                <a:latin typeface="Arial" panose="020B0604020202020204" pitchFamily="34" charset="0"/>
                <a:cs typeface="Arial" panose="020B0604020202020204" pitchFamily="34" charset="0"/>
              </a:rPr>
              <a:t> un oggetto di tipo </a:t>
            </a:r>
            <a:r>
              <a:rPr lang="it-IT" dirty="0" err="1">
                <a:latin typeface="Arial" panose="020B0604020202020204" pitchFamily="34" charset="0"/>
                <a:cs typeface="Arial" panose="020B0604020202020204" pitchFamily="34" charset="0"/>
              </a:rPr>
              <a:t>ErrorMessage</a:t>
            </a:r>
            <a:r>
              <a:rPr lang="it-IT" dirty="0">
                <a:latin typeface="Arial" panose="020B0604020202020204" pitchFamily="34" charset="0"/>
                <a:cs typeface="Arial" panose="020B0604020202020204" pitchFamily="34" charset="0"/>
              </a:rPr>
              <a:t>, esiste nel template un oggetto (div) che si occuperà di mostrarne il contenuto</a:t>
            </a: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100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filtri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optato per l’utilizzo dei filtri per evitare di dover fare numerosi controlli ogni volta che una </a:t>
            </a:r>
            <a:r>
              <a:rPr lang="it-IT" dirty="0" err="1">
                <a:latin typeface="Arial" panose="020B0604020202020204" pitchFamily="34" charset="0"/>
                <a:cs typeface="Arial" panose="020B0604020202020204" pitchFamily="34" charset="0"/>
              </a:rPr>
              <a:t>servlet</a:t>
            </a:r>
            <a:r>
              <a:rPr lang="it-IT" dirty="0">
                <a:latin typeface="Arial" panose="020B0604020202020204" pitchFamily="34" charset="0"/>
                <a:cs typeface="Arial" panose="020B0604020202020204" pitchFamily="34" charset="0"/>
              </a:rPr>
              <a:t> doveva intervenire per caricare una nuova pagina (l’utente è loggato?).</a:t>
            </a:r>
          </a:p>
          <a:p>
            <a:pPr marL="0" indent="0">
              <a:buNone/>
            </a:pPr>
            <a:r>
              <a:rPr lang="it-IT" dirty="0">
                <a:latin typeface="Arial" panose="020B0604020202020204" pitchFamily="34" charset="0"/>
                <a:cs typeface="Arial" panose="020B0604020202020204" pitchFamily="34" charset="0"/>
              </a:rPr>
              <a:t>Il filtro funziona nel seguente modo:</a:t>
            </a:r>
          </a:p>
          <a:p>
            <a:pPr marL="514350" indent="-514350">
              <a:buAutoNum type="arabicPeriod"/>
            </a:pPr>
            <a:r>
              <a:rPr lang="it-IT" dirty="0">
                <a:latin typeface="Arial" panose="020B0604020202020204" pitchFamily="34" charset="0"/>
                <a:cs typeface="Arial" panose="020B0604020202020204" pitchFamily="34" charset="0"/>
              </a:rPr>
              <a:t>Prima di effettuare una qualsiasi azione richiesta dall’utente il filtro controlla se è abilitato.</a:t>
            </a:r>
          </a:p>
          <a:p>
            <a:pPr marL="514350" indent="-514350">
              <a:buAutoNum type="arabicPeriod"/>
            </a:pPr>
            <a:r>
              <a:rPr lang="it-IT" dirty="0">
                <a:latin typeface="Arial" panose="020B0604020202020204" pitchFamily="34" charset="0"/>
                <a:cs typeface="Arial" panose="020B0604020202020204" pitchFamily="34" charset="0"/>
              </a:rPr>
              <a:t>Previa login, all’ utente è concessa la sola visualizzazione della pagina di login e della pagina registrazione</a:t>
            </a:r>
          </a:p>
          <a:p>
            <a:pPr marL="514350" indent="-514350">
              <a:buAutoNum type="arabicPeriod"/>
            </a:pPr>
            <a:r>
              <a:rPr lang="it-IT" dirty="0">
                <a:latin typeface="Arial" panose="020B0604020202020204" pitchFamily="34" charset="0"/>
                <a:cs typeface="Arial" panose="020B0604020202020204" pitchFamily="34" charset="0"/>
              </a:rPr>
              <a:t>…</a:t>
            </a: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88963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2707</Words>
  <Application>Microsoft Office PowerPoint</Application>
  <PresentationFormat>Widescreen</PresentationFormat>
  <Paragraphs>292</Paragraphs>
  <Slides>55</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55</vt:i4>
      </vt:variant>
    </vt:vector>
  </HeadingPairs>
  <TitlesOfParts>
    <vt:vector size="62" baseType="lpstr">
      <vt:lpstr>Arial</vt:lpstr>
      <vt:lpstr>Calibri</vt:lpstr>
      <vt:lpstr>Calibri Light</vt:lpstr>
      <vt:lpstr>Hind</vt:lpstr>
      <vt:lpstr>Symbol</vt:lpstr>
      <vt:lpstr>Wingdings</vt:lpstr>
      <vt:lpstr>Tema di Office</vt:lpstr>
      <vt:lpstr>Progetto di TIW </vt:lpstr>
      <vt:lpstr>INDICE</vt:lpstr>
      <vt:lpstr>Specifiche del progetto - Versione HTML pura</vt:lpstr>
      <vt:lpstr>Specifiche del progetto - Versione HTML pura</vt:lpstr>
      <vt:lpstr>Specifiche del progetto - Versione HTML pura</vt:lpstr>
      <vt:lpstr>Strumenti utilizzati</vt:lpstr>
      <vt:lpstr>Scelte implementative – gestione degli errori</vt:lpstr>
      <vt:lpstr>Scelte implementative – gestione degli errori</vt:lpstr>
      <vt:lpstr>Scelte implementative – filtri</vt:lpstr>
      <vt:lpstr>Scelte implementative – session</vt:lpstr>
      <vt:lpstr>Ulteriori Aggiunte</vt:lpstr>
      <vt:lpstr>Design del Database – Schema ER</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Componenti – Model Objects (Beans)</vt:lpstr>
      <vt:lpstr>Componenti – Data Access Objects (Classes)</vt:lpstr>
      <vt:lpstr>Componenti – Data Access Objects (Classes)</vt:lpstr>
      <vt:lpstr>Componenti – Controllers (servlets) </vt:lpstr>
      <vt:lpstr>Componenti – Views (Templates) </vt:lpstr>
      <vt:lpstr>Componenti – Views (Templates) </vt:lpstr>
      <vt:lpstr>Componenti – Filtri</vt:lpstr>
      <vt:lpstr>Componenti – Utils</vt:lpstr>
      <vt:lpstr>Struttura dell’applicazione (IFML)</vt:lpstr>
      <vt:lpstr>Sequence Diagram - Login </vt:lpstr>
      <vt:lpstr>Sequence Diagram - Register</vt:lpstr>
      <vt:lpstr>Sequence Diagram - Do search </vt:lpstr>
      <vt:lpstr>Sequence Diagram - Do search </vt:lpstr>
      <vt:lpstr>Sequence Diagram – View item</vt:lpstr>
      <vt:lpstr>Sequence Diagram - Add to cart</vt:lpstr>
      <vt:lpstr>Sequence Diagram - Add to cart</vt:lpstr>
      <vt:lpstr>Sequence Diagram – View cart</vt:lpstr>
      <vt:lpstr>Sequence Diagram – View cart</vt:lpstr>
      <vt:lpstr>Sequence Diagram – Do order</vt:lpstr>
      <vt:lpstr>Sequence Diagram – View orders</vt:lpstr>
      <vt:lpstr>Sequence Diagram – Do logout</vt:lpstr>
      <vt:lpstr>Specifiche del progetto - Versione con JavaScript</vt:lpstr>
      <vt:lpstr>Strumenti utilizzati</vt:lpstr>
      <vt:lpstr>Sequence Diagram - Login </vt:lpstr>
      <vt:lpstr>Sequence Diagram - Register</vt:lpstr>
      <vt:lpstr>Sequence Diagram - Do search </vt:lpstr>
      <vt:lpstr>Sequence Diagram - Do search </vt:lpstr>
      <vt:lpstr>Sequence Diagram – View item</vt:lpstr>
      <vt:lpstr>Sequence Diagram – Add to cart</vt:lpstr>
      <vt:lpstr>Sequence Diagram – Add to cart</vt:lpstr>
      <vt:lpstr>Sequence Diagram – View cart</vt:lpstr>
      <vt:lpstr>Sequence Diagram – Do order</vt:lpstr>
      <vt:lpstr>Sequence Diagram – View orders</vt:lpstr>
      <vt:lpstr>Sequence Diagram – Do logout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TIW</dc:title>
  <dc:creator>Margherita Musumeci</dc:creator>
  <cp:lastModifiedBy>Margherita Musumeci</cp:lastModifiedBy>
  <cp:revision>10</cp:revision>
  <dcterms:created xsi:type="dcterms:W3CDTF">2021-06-18T16:13:37Z</dcterms:created>
  <dcterms:modified xsi:type="dcterms:W3CDTF">2021-06-23T10:28:59Z</dcterms:modified>
</cp:coreProperties>
</file>